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Inter Light"/>
      <p:regular r:id="rId24"/>
      <p:bold r:id="rId25"/>
      <p:italic r:id="rId26"/>
      <p:boldItalic r:id="rId27"/>
    </p:embeddedFont>
    <p:embeddedFont>
      <p:font typeface="Inter SemiBold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Inter"/>
      <p:regular r:id="rId36"/>
      <p:bold r:id="rId37"/>
      <p:italic r:id="rId38"/>
      <p:boldItalic r:id="rId39"/>
    </p:embeddedFont>
    <p:embeddedFont>
      <p:font typeface="Montserrat Medium"/>
      <p:regular r:id="rId40"/>
      <p:bold r:id="rId41"/>
      <p:italic r:id="rId42"/>
      <p:boldItalic r:id="rId43"/>
    </p:embeddedFont>
    <p:embeddedFont>
      <p:font typeface="Inter Medium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regular.fntdata"/><Relationship Id="rId20" Type="http://schemas.openxmlformats.org/officeDocument/2006/relationships/font" Target="fonts/MontserratSemiBold-regular.fntdata"/><Relationship Id="rId42" Type="http://schemas.openxmlformats.org/officeDocument/2006/relationships/font" Target="fonts/MontserratMedium-italic.fntdata"/><Relationship Id="rId41" Type="http://schemas.openxmlformats.org/officeDocument/2006/relationships/font" Target="fonts/MontserratMedium-bold.fntdata"/><Relationship Id="rId22" Type="http://schemas.openxmlformats.org/officeDocument/2006/relationships/font" Target="fonts/MontserratSemiBold-italic.fntdata"/><Relationship Id="rId44" Type="http://schemas.openxmlformats.org/officeDocument/2006/relationships/font" Target="fonts/InterMedium-regular.fntdata"/><Relationship Id="rId21" Type="http://schemas.openxmlformats.org/officeDocument/2006/relationships/font" Target="fonts/MontserratSemiBold-bold.fntdata"/><Relationship Id="rId43" Type="http://schemas.openxmlformats.org/officeDocument/2006/relationships/font" Target="fonts/MontserratMedium-boldItalic.fntdata"/><Relationship Id="rId24" Type="http://schemas.openxmlformats.org/officeDocument/2006/relationships/font" Target="fonts/InterLight-regular.fntdata"/><Relationship Id="rId46" Type="http://schemas.openxmlformats.org/officeDocument/2006/relationships/font" Target="fonts/InterMedium-italic.fntdata"/><Relationship Id="rId23" Type="http://schemas.openxmlformats.org/officeDocument/2006/relationships/font" Target="fonts/MontserratSemiBold-boldItalic.fntdata"/><Relationship Id="rId45" Type="http://schemas.openxmlformats.org/officeDocument/2006/relationships/font" Target="fonts/Inter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Light-italic.fntdata"/><Relationship Id="rId25" Type="http://schemas.openxmlformats.org/officeDocument/2006/relationships/font" Target="fonts/InterLight-bold.fntdata"/><Relationship Id="rId47" Type="http://schemas.openxmlformats.org/officeDocument/2006/relationships/font" Target="fonts/InterMedium-boldItalic.fntdata"/><Relationship Id="rId28" Type="http://schemas.openxmlformats.org/officeDocument/2006/relationships/font" Target="fonts/InterSemiBold-regular.fntdata"/><Relationship Id="rId27" Type="http://schemas.openxmlformats.org/officeDocument/2006/relationships/font" Target="fonts/Inter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SemiBold-boldItalic.fntdata"/><Relationship Id="rId30" Type="http://schemas.openxmlformats.org/officeDocument/2006/relationships/font" Target="fonts/InterSemiBold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Inter-bold.fntdata"/><Relationship Id="rId14" Type="http://schemas.openxmlformats.org/officeDocument/2006/relationships/slide" Target="slides/slide9.xml"/><Relationship Id="rId36" Type="http://schemas.openxmlformats.org/officeDocument/2006/relationships/font" Target="fonts/Inter-regular.fntdata"/><Relationship Id="rId17" Type="http://schemas.openxmlformats.org/officeDocument/2006/relationships/slide" Target="slides/slide12.xml"/><Relationship Id="rId39" Type="http://schemas.openxmlformats.org/officeDocument/2006/relationships/font" Target="fonts/Inter-boldItalic.fntdata"/><Relationship Id="rId16" Type="http://schemas.openxmlformats.org/officeDocument/2006/relationships/slide" Target="slides/slide11.xml"/><Relationship Id="rId38" Type="http://schemas.openxmlformats.org/officeDocument/2006/relationships/font" Target="fonts/Int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e3f27d1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7e3f27d14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e3f27d14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e3f27d14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e3f27d14b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7e3f27d14b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e3f27d14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7e3f27d14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e3f27d14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7e3f27d14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e3f27d14b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7e3f27d14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e3f27d1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7e3f27d14b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e3f27d14b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e3f27d14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e3f27d14b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e3f27d14b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e3f27d14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e3f27d14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e3f27d14b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e3f27d14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e3f27d14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e3f27d14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e3f27d14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e3f27d14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e3f27d14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e3f27d14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0E0E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18.jp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3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407050" y="3053750"/>
            <a:ext cx="6686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i="1" lang="ru" sz="20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Итоги 3-го квартала 2025 г. </a:t>
            </a:r>
            <a:endParaRPr i="1" sz="2000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9087" y="2276326"/>
            <a:ext cx="3562476" cy="669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244565" y="192117"/>
            <a:ext cx="1097092" cy="291517"/>
            <a:chOff x="344966" y="313228"/>
            <a:chExt cx="1892191" cy="502875"/>
          </a:xfrm>
        </p:grpSpPr>
        <p:pic>
          <p:nvPicPr>
            <p:cNvPr descr=" "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69551" y="407517"/>
              <a:ext cx="26760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23223" y="407517"/>
              <a:ext cx="314839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31173" y="344658"/>
              <a:ext cx="179472" cy="37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60" name="Google Shape;6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20972" y="344658"/>
              <a:ext cx="62968" cy="377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61" name="Google Shape;61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654" y="407517"/>
              <a:ext cx="26761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62" name="Google Shape;62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4966" y="313228"/>
              <a:ext cx="503742" cy="502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 txBox="1"/>
          <p:nvPr/>
        </p:nvSpPr>
        <p:spPr>
          <a:xfrm>
            <a:off x="666650" y="1541025"/>
            <a:ext cx="81675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77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Интеграционная платформа</a:t>
            </a:r>
            <a:endParaRPr/>
          </a:p>
        </p:txBody>
      </p:sp>
      <p:cxnSp>
        <p:nvCxnSpPr>
          <p:cNvPr id="64" name="Google Shape;64;p13"/>
          <p:cNvCxnSpPr/>
          <p:nvPr/>
        </p:nvCxnSpPr>
        <p:spPr>
          <a:xfrm flipH="1" rot="10800000">
            <a:off x="424600" y="4776200"/>
            <a:ext cx="8354400" cy="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1114500" y="130625"/>
            <a:ext cx="66204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Разбор типовых ошибок при работе с платформой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661807" y="1463808"/>
            <a:ext cx="480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218700" y="667900"/>
            <a:ext cx="8706600" cy="3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5117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Ошибка типа: «IOException: Element 'data' not found in response.xml»</a:t>
            </a:r>
            <a:endParaRPr sz="1000">
              <a:solidFill>
                <a:srgbClr val="002060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&lt;soap:Envelope xmlns:soap="http://schemas.xmlsoap.org/soap/envelope/" xmlns:xsi="http://www.w3.org/2001/XMLSchema-instance" xmlns:xsd="http://www.w3.org/2001/XMLSchema"&gt;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&lt;soap:Body&gt;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&lt;SOAP-ENV:Fault xmlns:SOAP-ENV="http://schemas.xmlsoap.org/soap/envelope/"&gt;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  &lt;faultcode&gt;SOAP-ENV:Server&lt;/faultcode&gt;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  &lt;faultstring&gt;Сервис ответил с ошибкой&lt;/faultstring&gt;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  &lt;detail&gt;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    &lt;ns2:SendMessageFault1_SendMessageFault xmlns:ns2="http://bip.bee.kz/SyncChannel/v10/Types"&gt;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      &lt;errorCode&gt;SCE013&lt;/errorCode&gt;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      &lt;errorMessage&gt;Сервис ответил с ошибкой&lt;/errorMessage&gt;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35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Inter Medium"/>
              <a:buChar char="●"/>
            </a:pPr>
            <a:r>
              <a:rPr lang="ru" sz="10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          &lt;!--response status code: 500--&gt;</a:t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2800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58225" y="4133625"/>
            <a:ext cx="88929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206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 связи с тем, что логика обработки запроса и формирования ответа определяется Владельцем сервиса, а также учитывая, что платформа Smart Bridge проверяет только соответствие техническим требованиям (XSD-схеме), мы, как команда поддержки Smart Bridge, рекомендуем провести проверку и внести необходимые исправления либо на стороне Владельца сервиса, либо на стороне Клиента, в зависимости от источника ошибки.</a:t>
            </a:r>
            <a:endParaRPr sz="12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00" y="840601"/>
            <a:ext cx="8859301" cy="2612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103275" y="91800"/>
            <a:ext cx="88593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Разбор типовых вопросов при работе с платформой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«Как я могу отредактировать схемы сервиса, файлы запрос-ответа?»</a:t>
            </a:r>
            <a:endParaRPr b="1" sz="18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900" y="1657125"/>
            <a:ext cx="6771750" cy="33185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/>
        </p:nvSpPr>
        <p:spPr>
          <a:xfrm>
            <a:off x="210775" y="61300"/>
            <a:ext cx="8453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Разбор типовых ошибок и вопросов при работе с платформой 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«Клиентская ИС не подключена к сервису КДП» 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41050" y="752675"/>
            <a:ext cx="88101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Добавлена возможность для Владельца сервиса просматривать наличие подключения Клиента к сервису КДП</a:t>
            </a: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(в заявках с признаком «Сервис предоставляет персональные данные»). Это помогает заранее, ещё на этапе согласования, выявлять отсутствие подключения и направлять заявку на доработку, тем самым снижая вероятность задержек на этапе тестирования.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9412" l="0" r="0" t="0"/>
          <a:stretch/>
        </p:blipFill>
        <p:spPr>
          <a:xfrm>
            <a:off x="314050" y="1683575"/>
            <a:ext cx="3840225" cy="192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 b="5311" l="0" r="0" t="0"/>
          <a:stretch/>
        </p:blipFill>
        <p:spPr>
          <a:xfrm>
            <a:off x="4716800" y="1713325"/>
            <a:ext cx="3840225" cy="186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5720100" y="3757900"/>
            <a:ext cx="3423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2060"/>
                </a:solidFill>
                <a:latin typeface="Inter Medium"/>
                <a:ea typeface="Inter Medium"/>
                <a:cs typeface="Inter Medium"/>
                <a:sym typeface="Inter Medium"/>
              </a:rPr>
              <a:t>Согласно статье 9 Приказа и.о. Министра цифрового развития, инноваций и аэрокосмической промышленности Республики Казахстан от 8 июля 2022 года № 236/НҚ, согласие субъекта персональных данных не требуется в ряде случаев, предусмотренных законодательством.</a:t>
            </a:r>
            <a:endParaRPr sz="1100"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775" y="3757900"/>
            <a:ext cx="5355898" cy="12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241950" y="107200"/>
            <a:ext cx="86601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Разбор типовых ошибок и вопросов при работе с платформой 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«Статус подключения к АРМ Мониторинг- «Не подключен»»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41949" y="819575"/>
            <a:ext cx="87666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«Статус подключения к АРМ Мониторинг - «Не подключен»»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Код ГУ выбирается из справочника, предварительно загруженного с АРМ Мониторинг, и связывается с БИН организации. Отправляется запрос в АРМ Мониторинг, откуда возвращается статус подключения.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Важно: на текущий момент автоматическая синхронизация справочника не реализована. При изменении/удалении кода ГУ возможна некорректная проверка статуса. Реализация автоматической синхронизации запланирована.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9712" y="2118400"/>
            <a:ext cx="5351075" cy="26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/>
        </p:nvSpPr>
        <p:spPr>
          <a:xfrm>
            <a:off x="1396962" y="1968500"/>
            <a:ext cx="635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5" name="Google Shape;205;p26"/>
          <p:cNvGrpSpPr/>
          <p:nvPr/>
        </p:nvGrpSpPr>
        <p:grpSpPr>
          <a:xfrm>
            <a:off x="244565" y="192117"/>
            <a:ext cx="1097092" cy="291517"/>
            <a:chOff x="344966" y="313228"/>
            <a:chExt cx="1892191" cy="502875"/>
          </a:xfrm>
        </p:grpSpPr>
        <p:pic>
          <p:nvPicPr>
            <p:cNvPr descr=" " id="206" name="Google Shape;20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69551" y="407517"/>
              <a:ext cx="26760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207" name="Google Shape;207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3223" y="407517"/>
              <a:ext cx="314839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208" name="Google Shape;208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31173" y="344658"/>
              <a:ext cx="179472" cy="37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209" name="Google Shape;209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20972" y="344658"/>
              <a:ext cx="62968" cy="377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210" name="Google Shape;210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4654" y="407517"/>
              <a:ext cx="26761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211" name="Google Shape;211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4966" y="313228"/>
              <a:ext cx="503742" cy="502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" name="Google Shape;212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2275" y="2571750"/>
            <a:ext cx="2939448" cy="57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6"/>
          <p:cNvCxnSpPr/>
          <p:nvPr/>
        </p:nvCxnSpPr>
        <p:spPr>
          <a:xfrm flipH="1" rot="10800000">
            <a:off x="424600" y="4776200"/>
            <a:ext cx="8354400" cy="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4235725" y="2671311"/>
            <a:ext cx="1331100" cy="1048800"/>
          </a:xfrm>
          <a:prstGeom prst="roundRect">
            <a:avLst>
              <a:gd fmla="val 10758" name="adj"/>
            </a:avLst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779850" y="2671311"/>
            <a:ext cx="1331100" cy="1048800"/>
          </a:xfrm>
          <a:prstGeom prst="roundRect">
            <a:avLst>
              <a:gd fmla="val 10758" name="adj"/>
            </a:avLst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7372050" y="2690538"/>
            <a:ext cx="1331100" cy="1048800"/>
          </a:xfrm>
          <a:prstGeom prst="roundRect">
            <a:avLst>
              <a:gd fmla="val 10758" name="adj"/>
            </a:avLst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652825" y="2679013"/>
            <a:ext cx="1331100" cy="1048800"/>
          </a:xfrm>
          <a:prstGeom prst="roundRect">
            <a:avLst>
              <a:gd fmla="val 10758" name="adj"/>
            </a:avLst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085438" y="906825"/>
            <a:ext cx="15729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i="0" lang="ru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АВТОМАТИЗАЦИЯ ПРОЦЕССОВ ПУБЛИКАЦИИ И ПОДКЛЮЧЕНИЯ К СЕРВИСУ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458650" y="906817"/>
            <a:ext cx="16419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i="0" lang="ru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ОТСЛЕЖИВАНИЕ ПРОЦЕССА ЖИЗНЕННОГО ЦИКЛА ЗАЯВКИ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7100547" y="929303"/>
            <a:ext cx="17115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i="0" lang="ru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УВЕДОМИТЕЛЬНЫЙ ПОРЯДОК ПОДКЛЮЧЕНИЯ ПРИ ИНТЕГРАЦИИ G2G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09029" y="3065185"/>
            <a:ext cx="1840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i="0" lang="ru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АВТОМАТИЗИРОВАННОЕ ПОДПИСАНИЕ 4-Х ВИДОВ ДОКУМЕНТОВ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799650" y="2695863"/>
            <a:ext cx="1291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800"/>
              <a:buFont typeface="Montserrat"/>
              <a:buNone/>
            </a:pPr>
            <a:r>
              <a:rPr i="0" lang="ru" sz="900" u="none" cap="none" strike="noStrike">
                <a:solidFill>
                  <a:srgbClr val="0C0C0C"/>
                </a:solidFill>
                <a:latin typeface="Inter Light"/>
                <a:ea typeface="Inter Light"/>
                <a:cs typeface="Inter Light"/>
                <a:sym typeface="Inter Light"/>
              </a:rPr>
              <a:t>Соглашение при интеграции с сервисом контроля доступа к персональным данным</a:t>
            </a:r>
            <a:endParaRPr i="0" sz="9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7391850" y="2716465"/>
            <a:ext cx="12312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900" u="none" cap="none" strike="noStrike">
                <a:solidFill>
                  <a:srgbClr val="0C0C0C"/>
                </a:solidFill>
                <a:latin typeface="Inter Light"/>
                <a:ea typeface="Inter Light"/>
                <a:cs typeface="Inter Light"/>
                <a:sym typeface="Inter Light"/>
              </a:rPr>
              <a:t>Акт тестирования и ввода в промышленную эксплуатацию</a:t>
            </a:r>
            <a:endParaRPr i="0" sz="900" u="none" cap="none" strike="noStrike">
              <a:solidFill>
                <a:srgbClr val="00000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287550" y="2695863"/>
            <a:ext cx="1231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800"/>
              <a:buFont typeface="Montserrat"/>
              <a:buNone/>
            </a:pPr>
            <a:r>
              <a:rPr i="0" lang="ru" sz="900" u="none" cap="none" strike="noStrike">
                <a:solidFill>
                  <a:srgbClr val="0C0C0C"/>
                </a:solidFill>
                <a:latin typeface="Inter Light"/>
                <a:ea typeface="Inter Light"/>
                <a:cs typeface="Inter Light"/>
                <a:sym typeface="Inter Light"/>
              </a:rPr>
              <a:t>Соглашение по выводу государственной услуги на внешнюю платформу</a:t>
            </a:r>
            <a:endParaRPr i="0" sz="9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2714250" y="2713814"/>
            <a:ext cx="11715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800"/>
              <a:buFont typeface="Montserrat"/>
              <a:buNone/>
            </a:pPr>
            <a:r>
              <a:rPr i="0" lang="ru" sz="900" u="none" cap="none" strike="noStrike">
                <a:solidFill>
                  <a:srgbClr val="0C0C0C"/>
                </a:solidFill>
                <a:latin typeface="Inter Light"/>
                <a:ea typeface="Inter Light"/>
                <a:cs typeface="Inter Light"/>
                <a:sym typeface="Inter Light"/>
              </a:rPr>
              <a:t>Договор совместных работ по информационной безопасности</a:t>
            </a:r>
            <a:endParaRPr i="0" sz="9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2458" y="483630"/>
            <a:ext cx="360450" cy="3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9380" y="483618"/>
            <a:ext cx="360450" cy="3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0657" y="483615"/>
            <a:ext cx="351270" cy="35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2495" y="2672590"/>
            <a:ext cx="389340" cy="3893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3176550" y="2394425"/>
            <a:ext cx="246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Autofit/>
          </a:bodyPr>
          <a:lstStyle/>
          <a:p>
            <a:pPr indent="0" lvl="0" marL="0" marR="0" rtl="0" algn="r">
              <a:lnSpc>
                <a:spcPct val="636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i="0" sz="24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4747150" y="2345949"/>
            <a:ext cx="3120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Autofit/>
          </a:bodyPr>
          <a:lstStyle/>
          <a:p>
            <a:pPr indent="0" lvl="0" marL="0" marR="0" rtl="0" algn="r">
              <a:lnSpc>
                <a:spcPct val="636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r>
              <a:rPr i="0" lang="ru" sz="2400" u="none" cap="none" strike="noStrike">
                <a:solidFill>
                  <a:srgbClr val="12F1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 </a:t>
            </a:r>
            <a:endParaRPr i="0" sz="24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6289400" y="2361984"/>
            <a:ext cx="3120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Autofit/>
          </a:bodyPr>
          <a:lstStyle/>
          <a:p>
            <a:pPr indent="0" lvl="0" marL="0" marR="0" rtl="0" algn="r">
              <a:lnSpc>
                <a:spcPct val="636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3 </a:t>
            </a:r>
            <a:endParaRPr i="0" sz="24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7831650" y="2345913"/>
            <a:ext cx="3120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Autofit/>
          </a:bodyPr>
          <a:lstStyle/>
          <a:p>
            <a:pPr indent="0" lvl="0" marL="0" marR="0" rtl="0" algn="r">
              <a:lnSpc>
                <a:spcPct val="636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4 </a:t>
            </a:r>
            <a:endParaRPr i="0" sz="24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222300" y="608100"/>
            <a:ext cx="3780600" cy="18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Smart Bridge</a:t>
            </a:r>
            <a:r>
              <a:rPr i="0" lang="ru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-</a:t>
            </a:r>
            <a:r>
              <a:rPr i="0" lang="ru" sz="13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это витрина интеграционных сервисов, запущенная в промышленную эксплуатацию 20 декабря 2019 года. Она упрощает процессы интеграции между информационными системами государственных органов, подведомственных организаций, бизнеса и банков.</a:t>
            </a:r>
            <a:endParaRPr i="0" sz="13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223000" y="3880775"/>
            <a:ext cx="69210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Статистика на сегодня (конец 3 кв. 2025 г.):</a:t>
            </a:r>
            <a:endParaRPr b="1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10 834</a:t>
            </a:r>
            <a:r>
              <a:rPr lang="ru">
                <a:solidFill>
                  <a:srgbClr val="12F1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организаций зарегистрированы;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2 731</a:t>
            </a:r>
            <a:r>
              <a:rPr lang="ru">
                <a:solidFill>
                  <a:srgbClr val="12F1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опубликованных сервиса;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5 969</a:t>
            </a:r>
            <a:r>
              <a:rPr lang="ru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завершённых интеграций;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254 / 545 / 130</a:t>
            </a:r>
            <a:r>
              <a:rPr lang="ru">
                <a:solidFill>
                  <a:srgbClr val="12F1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— подключения G2G, B2G, B2B соответственно в 2025 году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2" name="Google Shape;92;p14"/>
          <p:cNvGrpSpPr/>
          <p:nvPr/>
        </p:nvGrpSpPr>
        <p:grpSpPr>
          <a:xfrm>
            <a:off x="244565" y="192117"/>
            <a:ext cx="1097092" cy="291517"/>
            <a:chOff x="344966" y="313228"/>
            <a:chExt cx="1892191" cy="502875"/>
          </a:xfrm>
        </p:grpSpPr>
        <p:pic>
          <p:nvPicPr>
            <p:cNvPr descr=" " id="93" name="Google Shape;93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69551" y="407517"/>
              <a:ext cx="26760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94" name="Google Shape;94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23223" y="407517"/>
              <a:ext cx="314839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95" name="Google Shape;95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431173" y="344658"/>
              <a:ext cx="179472" cy="37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96" name="Google Shape;96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320972" y="344658"/>
              <a:ext cx="62968" cy="377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97" name="Google Shape;97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74654" y="407517"/>
              <a:ext cx="26761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98" name="Google Shape;98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44966" y="313228"/>
              <a:ext cx="503742" cy="502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5" y="2316265"/>
            <a:ext cx="6311752" cy="270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3200" y="185575"/>
            <a:ext cx="6311752" cy="2317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5"/>
          <p:cNvGrpSpPr/>
          <p:nvPr/>
        </p:nvGrpSpPr>
        <p:grpSpPr>
          <a:xfrm>
            <a:off x="244565" y="192117"/>
            <a:ext cx="1097092" cy="291517"/>
            <a:chOff x="344966" y="313228"/>
            <a:chExt cx="1892191" cy="502875"/>
          </a:xfrm>
        </p:grpSpPr>
        <p:pic>
          <p:nvPicPr>
            <p:cNvPr descr=" " id="106" name="Google Shape;106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69551" y="407517"/>
              <a:ext cx="26760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107" name="Google Shape;10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23223" y="407517"/>
              <a:ext cx="314839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108" name="Google Shape;108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31173" y="344658"/>
              <a:ext cx="179472" cy="37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109" name="Google Shape;109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20972" y="344658"/>
              <a:ext cx="62968" cy="377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110" name="Google Shape;110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74654" y="407517"/>
              <a:ext cx="267616" cy="31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111" name="Google Shape;111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44966" y="313228"/>
              <a:ext cx="503742" cy="502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5133" y="4564569"/>
            <a:ext cx="1779820" cy="34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378700" y="152400"/>
            <a:ext cx="843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результаты третьего квартала</a:t>
            </a:r>
            <a:endParaRPr b="1" sz="2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488250" y="794125"/>
            <a:ext cx="8167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Inter"/>
              <a:buChar char="•"/>
            </a:pPr>
            <a:r>
              <a:rPr lang="ru" sz="180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Доработан раздел «Мои сервисы»: реализовано отображение статуса валидации сервисов и наличия неотвеченных отзывов.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Inter"/>
              <a:buChar char="•"/>
            </a:pPr>
            <a:r>
              <a:rPr lang="ru" sz="180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Оптимизированы формы заявок для маршрутизируемых сервисов.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Inter"/>
              <a:buChar char="•"/>
            </a:pPr>
            <a:r>
              <a:rPr lang="ru" sz="180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Реализована функция удаления (скрытия) сотрудников: исключение из списка организации и автоматическое отключение e-mail от рассылки.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Inter"/>
              <a:buChar char="•"/>
            </a:pPr>
            <a:r>
              <a:rPr lang="ru" sz="180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Выполнена интеграция с ШЭП/ВШЭП для автоматизации экспорта файлов и данных из заявок в соответствующие компоненты.</a:t>
            </a:r>
            <a:endParaRPr sz="180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267176" y="241000"/>
            <a:ext cx="83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Контроль актуальности данных и обратная связь</a:t>
            </a:r>
            <a:endParaRPr b="1" sz="2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70400" y="657000"/>
            <a:ext cx="49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1F1F1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Раздел “Мои сервисы” (Личный кабинет)</a:t>
            </a:r>
            <a:endParaRPr sz="16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67169" y="1134813"/>
            <a:ext cx="8787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Добавлен функционал, который позволяет пользователю быстрее ориентироваться в статусе сервиса: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ru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Актуальность данных</a:t>
            </a:r>
            <a:r>
              <a:rPr lang="ru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отображается иконка и сообщение, если требуется обновление сведений.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ru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Неотвеченные отзывы</a:t>
            </a:r>
            <a:r>
              <a:rPr lang="ru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подсветка отзывов, требующих реакции владельца.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ru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Количество клиентов</a:t>
            </a:r>
            <a:r>
              <a:rPr lang="ru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показано число подключённых пользователей.</a:t>
            </a:r>
            <a:endParaRPr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-525" y="2490625"/>
            <a:ext cx="5512711" cy="1906287"/>
          </a:xfrm>
          <a:custGeom>
            <a:rect b="b" l="l" r="r" t="t"/>
            <a:pathLst>
              <a:path extrusionOk="0" h="4055930" w="8384352">
                <a:moveTo>
                  <a:pt x="0" y="0"/>
                </a:moveTo>
                <a:lnTo>
                  <a:pt x="8384352" y="0"/>
                </a:lnTo>
                <a:lnTo>
                  <a:pt x="8384352" y="4055930"/>
                </a:lnTo>
                <a:lnTo>
                  <a:pt x="0" y="4055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4475" y="2401450"/>
            <a:ext cx="3809999" cy="25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310350" y="171350"/>
            <a:ext cx="85605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Оптимизация форм заявок для маршрутизируемых сервисов</a:t>
            </a: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(синхронных)</a:t>
            </a:r>
            <a:endParaRPr b="1" sz="18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722150" y="1335712"/>
            <a:ext cx="2858509" cy="3223999"/>
          </a:xfrm>
          <a:custGeom>
            <a:rect b="b" l="l" r="r" t="t"/>
            <a:pathLst>
              <a:path extrusionOk="0" h="3781817" w="3443987">
                <a:moveTo>
                  <a:pt x="0" y="0"/>
                </a:moveTo>
                <a:lnTo>
                  <a:pt x="3443987" y="0"/>
                </a:lnTo>
                <a:lnTo>
                  <a:pt x="3443987" y="3781816"/>
                </a:lnTo>
                <a:lnTo>
                  <a:pt x="0" y="3781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>
            <a:off x="4647725" y="1219925"/>
            <a:ext cx="3596158" cy="3857744"/>
          </a:xfrm>
          <a:custGeom>
            <a:rect b="b" l="l" r="r" t="t"/>
            <a:pathLst>
              <a:path extrusionOk="0" h="6651282" w="4876146">
                <a:moveTo>
                  <a:pt x="0" y="0"/>
                </a:moveTo>
                <a:lnTo>
                  <a:pt x="4876146" y="0"/>
                </a:lnTo>
                <a:lnTo>
                  <a:pt x="4876146" y="6651282"/>
                </a:lnTo>
                <a:lnTo>
                  <a:pt x="0" y="6651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8"/>
          <p:cNvSpPr txBox="1"/>
          <p:nvPr/>
        </p:nvSpPr>
        <p:spPr>
          <a:xfrm>
            <a:off x="1494098" y="1092486"/>
            <a:ext cx="131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997"/>
              <a:buFont typeface="Inter"/>
              <a:buNone/>
            </a:pPr>
            <a:r>
              <a:rPr i="0" lang="ru" u="none" cap="none" strike="noStrike">
                <a:solidFill>
                  <a:srgbClr val="1F1F1F"/>
                </a:solidFill>
                <a:latin typeface="Inter Medium"/>
                <a:ea typeface="Inter Medium"/>
                <a:cs typeface="Inter Medium"/>
                <a:sym typeface="Inter Medium"/>
              </a:rPr>
              <a:t>Публикация</a:t>
            </a:r>
            <a:endParaRPr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788490" y="920487"/>
            <a:ext cx="131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997"/>
              <a:buFont typeface="Inter"/>
              <a:buNone/>
            </a:pPr>
            <a:r>
              <a:rPr i="0" lang="ru" u="none" cap="none" strike="noStrike">
                <a:solidFill>
                  <a:srgbClr val="1F1F1F"/>
                </a:solidFill>
                <a:latin typeface="Inter Medium"/>
                <a:ea typeface="Inter Medium"/>
                <a:cs typeface="Inter Medium"/>
                <a:sym typeface="Inter Medium"/>
              </a:rPr>
              <a:t>Подключение</a:t>
            </a:r>
            <a:endParaRPr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218050" y="128525"/>
            <a:ext cx="87675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Montserrat"/>
              <a:buNone/>
            </a:pPr>
            <a:r>
              <a:rPr b="1" i="0" lang="ru" sz="1800" u="none" cap="none" strike="noStrike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Оптимизация форм заявок для маршрутизируемых сервисов (асинхронных)</a:t>
            </a:r>
            <a:endParaRPr b="1" sz="18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785223" y="877111"/>
            <a:ext cx="131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997"/>
              <a:buFont typeface="Inter"/>
              <a:buNone/>
            </a:pPr>
            <a:r>
              <a:rPr i="0" lang="ru" u="none" cap="none" strike="noStrike">
                <a:solidFill>
                  <a:srgbClr val="1F1F1F"/>
                </a:solidFill>
                <a:latin typeface="Inter Medium"/>
                <a:ea typeface="Inter Medium"/>
                <a:cs typeface="Inter Medium"/>
                <a:sym typeface="Inter Medium"/>
              </a:rPr>
              <a:t>Публикация</a:t>
            </a:r>
            <a:endParaRPr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135590" y="877100"/>
            <a:ext cx="131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997"/>
              <a:buFont typeface="Inter"/>
              <a:buNone/>
            </a:pPr>
            <a:r>
              <a:rPr i="0" lang="ru" u="none" cap="none" strike="noStrike">
                <a:solidFill>
                  <a:srgbClr val="1F1F1F"/>
                </a:solidFill>
                <a:latin typeface="Inter Medium"/>
                <a:ea typeface="Inter Medium"/>
                <a:cs typeface="Inter Medium"/>
                <a:sym typeface="Inter Medium"/>
              </a:rPr>
              <a:t>Подключение</a:t>
            </a:r>
            <a:endParaRPr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153324" y="1175975"/>
            <a:ext cx="3139726" cy="3408961"/>
          </a:xfrm>
          <a:custGeom>
            <a:rect b="b" l="l" r="r" t="t"/>
            <a:pathLst>
              <a:path extrusionOk="0" h="3884856" w="3469311">
                <a:moveTo>
                  <a:pt x="0" y="0"/>
                </a:moveTo>
                <a:lnTo>
                  <a:pt x="3469311" y="0"/>
                </a:lnTo>
                <a:lnTo>
                  <a:pt x="3469311" y="3884855"/>
                </a:lnTo>
                <a:lnTo>
                  <a:pt x="0" y="3884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5187125" y="1175975"/>
            <a:ext cx="3211525" cy="3907628"/>
          </a:xfrm>
          <a:custGeom>
            <a:rect b="b" l="l" r="r" t="t"/>
            <a:pathLst>
              <a:path extrusionOk="0" h="6651282" w="4793321">
                <a:moveTo>
                  <a:pt x="0" y="0"/>
                </a:moveTo>
                <a:lnTo>
                  <a:pt x="4793321" y="0"/>
                </a:lnTo>
                <a:lnTo>
                  <a:pt x="4793321" y="6651282"/>
                </a:lnTo>
                <a:lnTo>
                  <a:pt x="0" y="6651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862025" y="199500"/>
            <a:ext cx="7435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Разбор типовых ошибок при работе с платформо</a:t>
            </a:r>
            <a:r>
              <a:rPr b="1" lang="ru" sz="20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й</a:t>
            </a:r>
            <a:endParaRPr b="1" sz="20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77700" y="913125"/>
            <a:ext cx="85785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Inter"/>
              <a:buChar char="●"/>
            </a:pPr>
            <a:r>
              <a:rPr i="1" lang="ru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При загрузке ZIP-файла (temp6855654374207956254.zip) в его структуре содержится вложенная папка declareRequestResponseTypes/.UnsupportedExtensionException: File declareRequestResponseTypes/ inside temp6855654374207956254.zip must have '.xsd' extension  </a:t>
            </a:r>
            <a:endParaRPr i="1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Согласно техническим требованиям, внутри архива допускается размещение исключительно файлов схем с расширением .xsd, размещённых непосредственно в корневой директории архива. Использование вложенных каталогов не поддерживается. </a:t>
            </a: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15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206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Требуется пересобрать ZIP-архив с корректной структурой, поместив .xsd-файлы напрямую в корень архива, без использования вложенных папок.</a:t>
            </a:r>
            <a:endParaRPr>
              <a:solidFill>
                <a:srgbClr val="00206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113550" y="107025"/>
            <a:ext cx="66444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Разбор типовых ошибок при работе с платформой 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(Примеры корректных скринов экранов)</a:t>
            </a:r>
            <a:br>
              <a:rPr b="1" lang="ru" sz="1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13550" y="898700"/>
            <a:ext cx="460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Как правильно сделать скриншот с ошибкой в консоли браузера:</a:t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6500" y="795400"/>
            <a:ext cx="3475629" cy="44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 b="0" l="0" r="0" t="9412"/>
          <a:stretch/>
        </p:blipFill>
        <p:spPr>
          <a:xfrm>
            <a:off x="4811825" y="795400"/>
            <a:ext cx="4250301" cy="204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408" y="4587519"/>
            <a:ext cx="1779820" cy="34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322925" y="1449175"/>
            <a:ext cx="4488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76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Откройте вкладку "Консоль" (Console)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▪ В Google Chrome: нажмите F12 или Ctrl + Shift + I, затем вкладка Console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▪ Убедитесь, что видны ошибки (Errors) — они отмечены красным цветом.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76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Разверните окно браузера и консоли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▪ Сделайте так, чтобы на скрине была видна сама система/экран и консоль с ошибкой,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 не только часть окна.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76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 startAt="3"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Сделайте скриншот всей страницы с консолью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▪ На Windows: PrtScn или Win + Shift + S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▪ На Mac: Cmd + Shift + 4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76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 startAt="3"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Сохраните скриншот в формате JPG или PNG</a:t>
            </a:r>
            <a:b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▪ Избегайте отправки фотографий с экрана телефона — 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используйте встроенный скриншот.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